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7"/>
  </p:notesMasterIdLst>
  <p:sldIdLst>
    <p:sldId id="256" r:id="rId2"/>
    <p:sldId id="305" r:id="rId3"/>
    <p:sldId id="307" r:id="rId4"/>
    <p:sldId id="308" r:id="rId5"/>
    <p:sldId id="306" r:id="rId6"/>
    <p:sldId id="265" r:id="rId7"/>
    <p:sldId id="261" r:id="rId8"/>
    <p:sldId id="259" r:id="rId9"/>
    <p:sldId id="309" r:id="rId10"/>
    <p:sldId id="310" r:id="rId11"/>
    <p:sldId id="312" r:id="rId12"/>
    <p:sldId id="313" r:id="rId13"/>
    <p:sldId id="315" r:id="rId14"/>
    <p:sldId id="316" r:id="rId15"/>
    <p:sldId id="319" r:id="rId16"/>
    <p:sldId id="317" r:id="rId17"/>
    <p:sldId id="318" r:id="rId18"/>
    <p:sldId id="264" r:id="rId19"/>
    <p:sldId id="320" r:id="rId20"/>
    <p:sldId id="335" r:id="rId21"/>
    <p:sldId id="332" r:id="rId22"/>
    <p:sldId id="322" r:id="rId23"/>
    <p:sldId id="321" r:id="rId24"/>
    <p:sldId id="323" r:id="rId25"/>
    <p:sldId id="326" r:id="rId26"/>
    <p:sldId id="324" r:id="rId27"/>
    <p:sldId id="325" r:id="rId28"/>
    <p:sldId id="327" r:id="rId29"/>
    <p:sldId id="328" r:id="rId30"/>
    <p:sldId id="329" r:id="rId31"/>
    <p:sldId id="331" r:id="rId32"/>
    <p:sldId id="330" r:id="rId33"/>
    <p:sldId id="333" r:id="rId34"/>
    <p:sldId id="334" r:id="rId35"/>
    <p:sldId id="285" r:id="rId36"/>
  </p:sldIdLst>
  <p:sldSz cx="9144000" cy="5143500" type="screen16x9"/>
  <p:notesSz cx="6858000" cy="9144000"/>
  <p:embeddedFontLst>
    <p:embeddedFont>
      <p:font typeface="Bahiana" panose="020B0604020202020204" charset="0"/>
      <p:regular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Josefin Sans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1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70A64A-60EA-4D31-82B3-34802AD21EA3}">
  <a:tblStyle styleId="{EC70A64A-60EA-4D31-82B3-34802AD21E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90059" autoAdjust="0"/>
  </p:normalViewPr>
  <p:slideViewPr>
    <p:cSldViewPr snapToGrid="0">
      <p:cViewPr varScale="1">
        <p:scale>
          <a:sx n="108" d="100"/>
          <a:sy n="108" d="100"/>
        </p:scale>
        <p:origin x="576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fca258d8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1fca258d8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726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code example end_01_04</a:t>
            </a:r>
          </a:p>
        </p:txBody>
      </p:sp>
    </p:spTree>
    <p:extLst>
      <p:ext uri="{BB962C8B-B14F-4D97-AF65-F5344CB8AC3E}">
        <p14:creationId xmlns:p14="http://schemas.microsoft.com/office/powerpoint/2010/main" val="971608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236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13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75f449325_7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75f449325_7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0101</a:t>
            </a:r>
          </a:p>
        </p:txBody>
      </p:sp>
    </p:spTree>
    <p:extLst>
      <p:ext uri="{BB962C8B-B14F-4D97-AF65-F5344CB8AC3E}">
        <p14:creationId xmlns:p14="http://schemas.microsoft.com/office/powerpoint/2010/main" val="3618990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75f449325_7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75f449325_7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067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https://www.pythonlikeyoumeanit.com/Module4_OOP/Special_Methods.html</a:t>
            </a:r>
          </a:p>
        </p:txBody>
      </p:sp>
    </p:spTree>
    <p:extLst>
      <p:ext uri="{BB962C8B-B14F-4D97-AF65-F5344CB8AC3E}">
        <p14:creationId xmlns:p14="http://schemas.microsoft.com/office/powerpoint/2010/main" val="2069043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31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fca258d8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1fca258d8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306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50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91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95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7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9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43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662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25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805e79d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805e79d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fca258d8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1fca258d8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537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fca258d8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1fca258d8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222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fca258d8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1fca258d8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58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1fca258d8_2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1fca258d8_2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1fca258d8_2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1fca258d8_2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18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94975" y="242050"/>
            <a:ext cx="8754000" cy="5301300"/>
          </a:xfrm>
          <a:prstGeom prst="ellipse">
            <a:avLst/>
          </a:prstGeom>
          <a:gradFill>
            <a:gsLst>
              <a:gs pos="0">
                <a:srgbClr val="1F1040">
                  <a:alpha val="62352"/>
                </a:srgbClr>
              </a:gs>
              <a:gs pos="4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8500" y="1913975"/>
            <a:ext cx="6256500" cy="3025200"/>
          </a:xfrm>
          <a:prstGeom prst="ellipse">
            <a:avLst/>
          </a:prstGeom>
          <a:gradFill>
            <a:gsLst>
              <a:gs pos="0">
                <a:srgbClr val="1F1040">
                  <a:alpha val="62352"/>
                </a:srgbClr>
              </a:gs>
              <a:gs pos="4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81075" y="1603350"/>
            <a:ext cx="6256500" cy="3025200"/>
          </a:xfrm>
          <a:prstGeom prst="ellipse">
            <a:avLst/>
          </a:prstGeom>
          <a:gradFill>
            <a:gsLst>
              <a:gs pos="0">
                <a:srgbClr val="1F1040">
                  <a:alpha val="47450"/>
                </a:srgbClr>
              </a:gs>
              <a:gs pos="4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839573" y="3171625"/>
            <a:ext cx="54648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46725" y="2083075"/>
            <a:ext cx="6850500" cy="122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50" y="1300800"/>
            <a:ext cx="77037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1792500" y="393075"/>
            <a:ext cx="55590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432900" y="-128425"/>
            <a:ext cx="8278200" cy="6330000"/>
          </a:xfrm>
          <a:prstGeom prst="ellipse">
            <a:avLst/>
          </a:prstGeom>
          <a:gradFill>
            <a:gsLst>
              <a:gs pos="0">
                <a:srgbClr val="1F1040">
                  <a:alpha val="2549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834650" y="2344319"/>
            <a:ext cx="3231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077450" y="2344299"/>
            <a:ext cx="3231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834650" y="3106600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1077450" y="3110100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721925" y="393075"/>
            <a:ext cx="7700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23398" y="978100"/>
            <a:ext cx="48627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723400" y="3592085"/>
            <a:ext cx="27858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 idx="2" hasCustomPrompt="1"/>
          </p:nvPr>
        </p:nvSpPr>
        <p:spPr>
          <a:xfrm>
            <a:off x="6965400" y="1428553"/>
            <a:ext cx="1422900" cy="96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23389" y="3591903"/>
            <a:ext cx="50619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3400" y="1881253"/>
            <a:ext cx="65031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723400" y="3745853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2"/>
          </p:nvPr>
        </p:nvSpPr>
        <p:spPr>
          <a:xfrm>
            <a:off x="3399788" y="3745853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3"/>
          </p:nvPr>
        </p:nvSpPr>
        <p:spPr>
          <a:xfrm>
            <a:off x="6086720" y="3745853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4"/>
          </p:nvPr>
        </p:nvSpPr>
        <p:spPr>
          <a:xfrm>
            <a:off x="723400" y="219406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5"/>
          </p:nvPr>
        </p:nvSpPr>
        <p:spPr>
          <a:xfrm>
            <a:off x="3399788" y="219406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6"/>
          </p:nvPr>
        </p:nvSpPr>
        <p:spPr>
          <a:xfrm>
            <a:off x="6086720" y="219406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7"/>
          </p:nvPr>
        </p:nvSpPr>
        <p:spPr>
          <a:xfrm>
            <a:off x="723400" y="3255309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8"/>
          </p:nvPr>
        </p:nvSpPr>
        <p:spPr>
          <a:xfrm>
            <a:off x="3399788" y="3255309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9"/>
          </p:nvPr>
        </p:nvSpPr>
        <p:spPr>
          <a:xfrm>
            <a:off x="6086719" y="3255309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3"/>
          </p:nvPr>
        </p:nvSpPr>
        <p:spPr>
          <a:xfrm>
            <a:off x="723400" y="170360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4"/>
          </p:nvPr>
        </p:nvSpPr>
        <p:spPr>
          <a:xfrm>
            <a:off x="3399788" y="170360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5"/>
          </p:nvPr>
        </p:nvSpPr>
        <p:spPr>
          <a:xfrm>
            <a:off x="6086719" y="1703600"/>
            <a:ext cx="2334000" cy="754800"/>
          </a:xfrm>
          <a:prstGeom prst="rect">
            <a:avLst/>
          </a:prstGeom>
          <a:noFill/>
        </p:spPr>
        <p:txBody>
          <a:bodyPr spcFirstLastPara="1" wrap="square" lIns="91425" tIns="274300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2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ctrTitle"/>
          </p:nvPr>
        </p:nvSpPr>
        <p:spPr>
          <a:xfrm>
            <a:off x="723400" y="393075"/>
            <a:ext cx="769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1816350" y="366437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2410650" y="2341212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1759400" y="3732525"/>
            <a:ext cx="56253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Josefin Sans"/>
              <a:buNone/>
              <a:defRPr sz="4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●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"/>
              <a:buChar char="○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li"/>
              <a:buChar char="■"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9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1146750" y="1423712"/>
            <a:ext cx="6850500" cy="12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 in Python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Used to go through a repeated task multiple times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We can use for and while loops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Example</a:t>
            </a:r>
            <a:br>
              <a:rPr lang="en-US" sz="1400" dirty="0"/>
            </a:br>
            <a:r>
              <a:rPr lang="en-US" sz="1400" dirty="0"/>
              <a:t>while condition:</a:t>
            </a:r>
            <a:br>
              <a:rPr lang="en-US" sz="1400" dirty="0"/>
            </a:br>
            <a:r>
              <a:rPr lang="en-US" sz="1400" dirty="0"/>
              <a:t>    # </a:t>
            </a:r>
            <a:r>
              <a:rPr lang="en-US" sz="1400" dirty="0" err="1"/>
              <a:t>excute</a:t>
            </a:r>
            <a:r>
              <a:rPr lang="en-US" sz="1400" dirty="0"/>
              <a:t> body until the condition is not satisfied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For loops are usually used with range() function or iterating through a list of items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9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723398" y="978100"/>
            <a:ext cx="48627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02.</a:t>
            </a:r>
            <a:br>
              <a:rPr lang="en" dirty="0"/>
            </a:br>
            <a:r>
              <a:rPr lang="en" dirty="0"/>
              <a:t>Functions</a:t>
            </a:r>
            <a:endParaRPr dirty="0"/>
          </a:p>
        </p:txBody>
      </p:sp>
      <p:cxnSp>
        <p:nvCxnSpPr>
          <p:cNvPr id="160" name="Google Shape;160;p32"/>
          <p:cNvCxnSpPr/>
          <p:nvPr/>
        </p:nvCxnSpPr>
        <p:spPr>
          <a:xfrm rot="10800000">
            <a:off x="846538" y="3390100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740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50" y="682487"/>
            <a:ext cx="7703700" cy="3846013"/>
          </a:xfrm>
        </p:spPr>
        <p:txBody>
          <a:bodyPr/>
          <a:lstStyle/>
          <a:p>
            <a:r>
              <a:rPr lang="en-US" sz="2000" dirty="0"/>
              <a:t>Functions are predefined set of procedures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We use them to decrease the times we need to write the same code; DRY principle (Reusability)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Functions can be supplied with parameters and may return values.</a:t>
            </a:r>
          </a:p>
          <a:p>
            <a:endParaRPr lang="en-US" sz="2000" dirty="0"/>
          </a:p>
          <a:p>
            <a:r>
              <a:rPr lang="en-US" sz="2000" dirty="0"/>
              <a:t>Example:</a:t>
            </a:r>
            <a:br>
              <a:rPr lang="en-US" sz="2000" dirty="0"/>
            </a:br>
            <a:r>
              <a:rPr lang="en-US" sz="2000" dirty="0"/>
              <a:t>def </a:t>
            </a:r>
            <a:r>
              <a:rPr lang="en-US" sz="2000" dirty="0" err="1"/>
              <a:t>hours_to_secs</a:t>
            </a:r>
            <a:r>
              <a:rPr lang="en-US" sz="2000" dirty="0"/>
              <a:t>(hours):</a:t>
            </a:r>
            <a:br>
              <a:rPr lang="en-US" sz="2000" dirty="0"/>
            </a:br>
            <a:r>
              <a:rPr lang="en-US" sz="2000" dirty="0"/>
              <a:t>	mins = hours*60</a:t>
            </a:r>
            <a:br>
              <a:rPr lang="en-US" sz="2000" dirty="0"/>
            </a:br>
            <a:r>
              <a:rPr lang="en-US" sz="2000" dirty="0"/>
              <a:t>	secs = mins * 60</a:t>
            </a:r>
            <a:br>
              <a:rPr lang="en-US" sz="2000" dirty="0"/>
            </a:br>
            <a:r>
              <a:rPr lang="en-US" sz="2000" dirty="0"/>
              <a:t>	return secs</a:t>
            </a:r>
            <a:br>
              <a:rPr lang="en-US" sz="18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007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We can pass values to a function 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These values are local to the function scope and do not exist outside of it**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def </a:t>
            </a:r>
            <a:r>
              <a:rPr lang="en-US" sz="1600" dirty="0" err="1"/>
              <a:t>take_param</a:t>
            </a:r>
            <a:r>
              <a:rPr lang="en-US" sz="1600" dirty="0"/>
              <a:t>(param):</a:t>
            </a:r>
            <a:br>
              <a:rPr lang="en-US" sz="1600" dirty="0"/>
            </a:br>
            <a:r>
              <a:rPr lang="en-US" sz="1600" dirty="0"/>
              <a:t>	return param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Our function can take an unlimited number of parameters this way</a:t>
            </a:r>
            <a:br>
              <a:rPr lang="en-US" sz="1600" dirty="0"/>
            </a:br>
            <a:r>
              <a:rPr lang="en-US" sz="1600" dirty="0"/>
              <a:t>def cook(*ingredients):</a:t>
            </a:r>
            <a:br>
              <a:rPr lang="en-US" sz="1600" dirty="0"/>
            </a:br>
            <a:r>
              <a:rPr lang="en-US" sz="1600" dirty="0"/>
              <a:t># where ingredients is a tuple containing all supplied parameters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Similarly, we can also return multiple values from a 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0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50" y="1300800"/>
            <a:ext cx="7703700" cy="1031583"/>
          </a:xfrm>
        </p:spPr>
        <p:txBody>
          <a:bodyPr/>
          <a:lstStyle/>
          <a:p>
            <a:pPr marL="158750" indent="0" algn="ctr">
              <a:buNone/>
            </a:pPr>
            <a:r>
              <a:rPr lang="en-US" sz="2400" dirty="0"/>
              <a:t>What is the difference between an argument and a parameter.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Quick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891B3-1521-4EF7-B4AA-4874BDCB0122}"/>
              </a:ext>
            </a:extLst>
          </p:cNvPr>
          <p:cNvSpPr txBox="1"/>
          <p:nvPr/>
        </p:nvSpPr>
        <p:spPr>
          <a:xfrm>
            <a:off x="1477398" y="2571750"/>
            <a:ext cx="6189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dk2"/>
                </a:solidFill>
                <a:latin typeface="Muli"/>
              </a:rPr>
              <a:t>It is more of a technical term, and both can be used interchangeably without a problem, but technically </a:t>
            </a:r>
            <a:r>
              <a:rPr lang="en-US" sz="1800" dirty="0">
                <a:solidFill>
                  <a:schemeClr val="dk2"/>
                </a:solidFill>
                <a:latin typeface="Muli"/>
                <a:sym typeface="Muli"/>
              </a:rPr>
              <a:t>speaking:</a:t>
            </a:r>
          </a:p>
          <a:p>
            <a:r>
              <a:rPr lang="en-US" sz="1800" dirty="0">
                <a:solidFill>
                  <a:schemeClr val="dk2"/>
                </a:solidFill>
                <a:latin typeface="Muli"/>
                <a:sym typeface="Muli"/>
              </a:rPr>
              <a:t>An argument is the actual data, and the parameter is the value given to the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64A767-ED0D-4CF9-92E4-CD8021B68DD9}"/>
              </a:ext>
            </a:extLst>
          </p:cNvPr>
          <p:cNvSpPr/>
          <p:nvPr/>
        </p:nvSpPr>
        <p:spPr>
          <a:xfrm>
            <a:off x="1209124" y="2229322"/>
            <a:ext cx="6763537" cy="1987498"/>
          </a:xfrm>
          <a:prstGeom prst="rect">
            <a:avLst/>
          </a:prstGeom>
          <a:solidFill>
            <a:srgbClr val="341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6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50" y="682487"/>
            <a:ext cx="7703700" cy="3846013"/>
          </a:xfrm>
        </p:spPr>
        <p:txBody>
          <a:bodyPr/>
          <a:lstStyle/>
          <a:p>
            <a:pPr marL="158750" indent="0">
              <a:buNone/>
            </a:pPr>
            <a:r>
              <a:rPr lang="en-US" sz="1800" dirty="0"/>
              <a:t>def add1(param):</a:t>
            </a:r>
          </a:p>
          <a:p>
            <a:pPr marL="158750" indent="0">
              <a:buNone/>
            </a:pPr>
            <a:r>
              <a:rPr lang="en-US" sz="1800" dirty="0"/>
              <a:t>	return param+1</a:t>
            </a:r>
          </a:p>
          <a:p>
            <a:pPr marL="158750" indent="0">
              <a:buNone/>
            </a:pPr>
            <a:endParaRPr lang="en-US" sz="1800" dirty="0"/>
          </a:p>
          <a:p>
            <a:pPr marL="158750" indent="0">
              <a:buNone/>
            </a:pPr>
            <a:r>
              <a:rPr lang="en-US" sz="1800" dirty="0"/>
              <a:t>number = 5</a:t>
            </a:r>
          </a:p>
          <a:p>
            <a:pPr marL="158750" indent="0">
              <a:buNone/>
            </a:pPr>
            <a:r>
              <a:rPr lang="en-US" sz="1800" dirty="0" err="1"/>
              <a:t>big_number</a:t>
            </a:r>
            <a:r>
              <a:rPr lang="en-US" sz="1800" dirty="0"/>
              <a:t> = add1(number)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Here number is an argument given to the function add1</a:t>
            </a:r>
            <a:br>
              <a:rPr lang="en-US" sz="1800" dirty="0"/>
            </a:br>
            <a:r>
              <a:rPr lang="en-US" sz="1800" dirty="0"/>
              <a:t>while in the function definition param is the parameter </a:t>
            </a:r>
            <a:br>
              <a:rPr lang="en-US" sz="18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32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723398" y="978100"/>
            <a:ext cx="48627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03.</a:t>
            </a:r>
            <a:br>
              <a:rPr lang="en" dirty="0"/>
            </a:br>
            <a:r>
              <a:rPr lang="en" dirty="0"/>
              <a:t>Classes and Objects</a:t>
            </a:r>
            <a:endParaRPr dirty="0"/>
          </a:p>
        </p:txBody>
      </p:sp>
      <p:cxnSp>
        <p:nvCxnSpPr>
          <p:cNvPr id="160" name="Google Shape;160;p32"/>
          <p:cNvCxnSpPr/>
          <p:nvPr/>
        </p:nvCxnSpPr>
        <p:spPr>
          <a:xfrm rot="10800000">
            <a:off x="846538" y="3390100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5018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Everything in python is an object.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Like real life an object is an item that has:</a:t>
            </a:r>
            <a:br>
              <a:rPr lang="en-US" sz="1600" dirty="0"/>
            </a:br>
            <a:r>
              <a:rPr lang="en-US" sz="1800" b="1" dirty="0"/>
              <a:t>attributes</a:t>
            </a:r>
            <a:r>
              <a:rPr lang="en-US" sz="1800" dirty="0"/>
              <a:t> </a:t>
            </a:r>
            <a:r>
              <a:rPr lang="en-US" sz="1600" dirty="0"/>
              <a:t>that describe the object and </a:t>
            </a:r>
            <a:br>
              <a:rPr lang="en-US" sz="1600" dirty="0"/>
            </a:br>
            <a:r>
              <a:rPr lang="en-US" sz="1800" b="1" dirty="0"/>
              <a:t>methods</a:t>
            </a:r>
            <a:r>
              <a:rPr lang="en-US" sz="1600" dirty="0"/>
              <a:t> that are actions that it can perform.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“</a:t>
            </a:r>
            <a:r>
              <a:rPr lang="en-US" sz="1600" dirty="0" err="1"/>
              <a:t>abc</a:t>
            </a:r>
            <a:r>
              <a:rPr lang="en-US" sz="1600" dirty="0"/>
              <a:t>” is an example of an object that belongs to the string class.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We can use id(obj) function to get a unique id of an object.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367629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subTitle" idx="3"/>
          </p:nvPr>
        </p:nvSpPr>
        <p:spPr>
          <a:xfrm>
            <a:off x="4704021" y="2327812"/>
            <a:ext cx="3231900" cy="208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 instance of a the Class with its own properties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Examples: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Ahmed</a:t>
            </a:r>
            <a:br>
              <a:rPr lang="en" dirty="0"/>
            </a:br>
            <a:r>
              <a:rPr lang="en" dirty="0"/>
              <a:t>Blue 128</a:t>
            </a:r>
            <a:br>
              <a:rPr lang="en" dirty="0"/>
            </a:br>
            <a:r>
              <a:rPr lang="en" dirty="0"/>
              <a:t> Oliver Twist</a:t>
            </a:r>
            <a:endParaRPr dirty="0"/>
          </a:p>
        </p:txBody>
      </p:sp>
      <p:sp>
        <p:nvSpPr>
          <p:cNvPr id="187" name="Google Shape;187;p35"/>
          <p:cNvSpPr txBox="1">
            <a:spLocks noGrp="1"/>
          </p:cNvSpPr>
          <p:nvPr>
            <p:ph type="subTitle" idx="2"/>
          </p:nvPr>
        </p:nvSpPr>
        <p:spPr>
          <a:xfrm>
            <a:off x="946821" y="1565511"/>
            <a:ext cx="3231900" cy="65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Classes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8" name="Google Shape;188;p35"/>
          <p:cNvSpPr txBox="1">
            <a:spLocks noGrp="1"/>
          </p:cNvSpPr>
          <p:nvPr>
            <p:ph type="subTitle" idx="1"/>
          </p:nvPr>
        </p:nvSpPr>
        <p:spPr>
          <a:xfrm>
            <a:off x="4704021" y="1565531"/>
            <a:ext cx="3231900" cy="65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Objects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4"/>
          </p:nvPr>
        </p:nvSpPr>
        <p:spPr>
          <a:xfrm>
            <a:off x="946821" y="2331312"/>
            <a:ext cx="3231900" cy="208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blueprint from which we can create objects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Examples: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Human</a:t>
            </a:r>
            <a:br>
              <a:rPr lang="en" dirty="0"/>
            </a:br>
            <a:r>
              <a:rPr lang="en" dirty="0"/>
              <a:t>Vehicle</a:t>
            </a:r>
            <a:br>
              <a:rPr lang="en" dirty="0"/>
            </a:br>
            <a:r>
              <a:rPr lang="en" dirty="0"/>
              <a:t>Book</a:t>
            </a:r>
            <a:endParaRPr dirty="0"/>
          </a:p>
        </p:txBody>
      </p:sp>
      <p:cxnSp>
        <p:nvCxnSpPr>
          <p:cNvPr id="191" name="Google Shape;191;p35"/>
          <p:cNvCxnSpPr>
            <a:cxnSpLocks/>
          </p:cNvCxnSpPr>
          <p:nvPr/>
        </p:nvCxnSpPr>
        <p:spPr>
          <a:xfrm flipH="1">
            <a:off x="2218971" y="2178562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35"/>
          <p:cNvCxnSpPr>
            <a:cxnSpLocks/>
          </p:cNvCxnSpPr>
          <p:nvPr/>
        </p:nvCxnSpPr>
        <p:spPr>
          <a:xfrm flipH="1">
            <a:off x="5976171" y="2178562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600" dirty="0"/>
              <a:t>class Car:</a:t>
            </a:r>
          </a:p>
          <a:p>
            <a:pPr marL="15875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no_of_cars</a:t>
            </a:r>
            <a:r>
              <a:rPr lang="en-US" sz="1600" dirty="0"/>
              <a:t> = 0		# class attribute</a:t>
            </a:r>
            <a:br>
              <a:rPr lang="en-US" sz="1600" dirty="0"/>
            </a:br>
            <a:r>
              <a:rPr lang="en-US" sz="1600" dirty="0"/>
              <a:t>        def __</a:t>
            </a:r>
            <a:r>
              <a:rPr lang="en-US" sz="1600" dirty="0" err="1"/>
              <a:t>init</a:t>
            </a:r>
            <a:r>
              <a:rPr lang="en-US" sz="1600" dirty="0"/>
              <a:t>__(self, color):	# constructor invoked on object creation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 err="1"/>
              <a:t>Car.no_of_cars</a:t>
            </a:r>
            <a:r>
              <a:rPr lang="en-US" sz="1600" dirty="0"/>
              <a:t> += 1</a:t>
            </a:r>
          </a:p>
          <a:p>
            <a:pPr marL="15875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self.color</a:t>
            </a:r>
            <a:r>
              <a:rPr lang="en-US" sz="1600" dirty="0"/>
              <a:t> = color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 err="1"/>
              <a:t>self.used</a:t>
            </a:r>
            <a:r>
              <a:rPr lang="en-US" sz="1600" dirty="0"/>
              <a:t> = False	# instance attributes of the car class</a:t>
            </a:r>
            <a:br>
              <a:rPr lang="en-US" sz="1600" dirty="0"/>
            </a:br>
            <a:endParaRPr lang="en-US" sz="1600" dirty="0"/>
          </a:p>
          <a:p>
            <a:pPr marL="158750" indent="0">
              <a:buNone/>
            </a:pPr>
            <a:r>
              <a:rPr lang="en-US" sz="1600" dirty="0"/>
              <a:t>        def drive(self):		# drive method of car class</a:t>
            </a:r>
          </a:p>
          <a:p>
            <a:pPr marL="15875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self.used</a:t>
            </a:r>
            <a:r>
              <a:rPr lang="en-US" sz="1600" dirty="0"/>
              <a:t> = True	</a:t>
            </a:r>
          </a:p>
          <a:p>
            <a:pPr marL="158750" indent="0">
              <a:buNone/>
            </a:pPr>
            <a:r>
              <a:rPr lang="en-US" sz="1600" dirty="0"/>
              <a:t>	print(“Beep Beep”)</a:t>
            </a:r>
          </a:p>
          <a:p>
            <a:pPr marL="158750" indent="0">
              <a:buNone/>
            </a:pPr>
            <a:endParaRPr lang="en-US" sz="1600" dirty="0"/>
          </a:p>
          <a:p>
            <a:pPr marL="158750" indent="0">
              <a:buNone/>
            </a:pPr>
            <a:r>
              <a:rPr lang="en-US" sz="1600" dirty="0"/>
              <a:t>        </a:t>
            </a:r>
            <a:r>
              <a:rPr lang="en-US" sz="1600" dirty="0" err="1"/>
              <a:t>my_car</a:t>
            </a:r>
            <a:r>
              <a:rPr lang="en-US" sz="1600" dirty="0"/>
              <a:t> = Car(red)	# created a car object with color = 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Dealing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379642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1146750" y="1746387"/>
            <a:ext cx="6850500" cy="165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Getting to know each other.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378189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AFCA37-DC91-41A8-BD74-D970FBC99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Mutability means the ability to change.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So when an object is mutable, we can change its contents, while we can’t in immutable objects.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Lists for example are mutable so we can remove and modify its contents.</a:t>
            </a:r>
            <a:br>
              <a:rPr lang="en-US" sz="1400" dirty="0"/>
            </a:br>
            <a:r>
              <a:rPr lang="en-US" sz="1400" dirty="0"/>
              <a:t>While strings are immutable so we can’t change its contents.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But we can say str = “A” then str = “B” so we changed its contents??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Nope we didn’t change the string itself, we changed the object that str is referencing,</a:t>
            </a:r>
            <a:br>
              <a:rPr lang="en-US" sz="1400" dirty="0"/>
            </a:br>
            <a:r>
              <a:rPr lang="en-US" sz="1400" dirty="0"/>
              <a:t>Trying to say str[0] = “C” raises an error.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FA6A12-FC77-4DD3-B832-303810C4E9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Mutability</a:t>
            </a:r>
          </a:p>
        </p:txBody>
      </p:sp>
    </p:spTree>
    <p:extLst>
      <p:ext uri="{BB962C8B-B14F-4D97-AF65-F5344CB8AC3E}">
        <p14:creationId xmlns:p14="http://schemas.microsoft.com/office/powerpoint/2010/main" val="162636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subTitle" idx="3"/>
          </p:nvPr>
        </p:nvSpPr>
        <p:spPr>
          <a:xfrm>
            <a:off x="4704021" y="2327812"/>
            <a:ext cx="3231900" cy="208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Attributes related to a certain instance of the class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Defined inside the constructor</a:t>
            </a:r>
          </a:p>
        </p:txBody>
      </p:sp>
      <p:sp>
        <p:nvSpPr>
          <p:cNvPr id="187" name="Google Shape;187;p35"/>
          <p:cNvSpPr txBox="1">
            <a:spLocks noGrp="1"/>
          </p:cNvSpPr>
          <p:nvPr>
            <p:ph type="subTitle" idx="2"/>
          </p:nvPr>
        </p:nvSpPr>
        <p:spPr>
          <a:xfrm>
            <a:off x="946821" y="1565511"/>
            <a:ext cx="3231900" cy="65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/>
              <a:t>Class attribute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8" name="Google Shape;188;p35"/>
          <p:cNvSpPr txBox="1">
            <a:spLocks noGrp="1"/>
          </p:cNvSpPr>
          <p:nvPr>
            <p:ph type="subTitle" idx="1"/>
          </p:nvPr>
        </p:nvSpPr>
        <p:spPr>
          <a:xfrm>
            <a:off x="4704021" y="1565531"/>
            <a:ext cx="3231900" cy="65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/>
              <a:t>Instance attribute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4"/>
          </p:nvPr>
        </p:nvSpPr>
        <p:spPr>
          <a:xfrm>
            <a:off x="946821" y="2331312"/>
            <a:ext cx="3231900" cy="2088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Attributes related to the class itself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Defined outside the constructor</a:t>
            </a:r>
          </a:p>
        </p:txBody>
      </p:sp>
      <p:cxnSp>
        <p:nvCxnSpPr>
          <p:cNvPr id="191" name="Google Shape;191;p35"/>
          <p:cNvCxnSpPr>
            <a:cxnSpLocks/>
          </p:cNvCxnSpPr>
          <p:nvPr/>
        </p:nvCxnSpPr>
        <p:spPr>
          <a:xfrm flipH="1">
            <a:off x="2218971" y="2178562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35"/>
          <p:cNvCxnSpPr>
            <a:cxnSpLocks/>
          </p:cNvCxnSpPr>
          <p:nvPr/>
        </p:nvCxnSpPr>
        <p:spPr>
          <a:xfrm flipH="1">
            <a:off x="5976171" y="2178562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9175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600" dirty="0"/>
              <a:t>Every time a method is called on an object, Python automatically passes that same object as the first argument, the convention is calling it self.</a:t>
            </a:r>
            <a:br>
              <a:rPr lang="en-US" sz="1600" dirty="0"/>
            </a:br>
            <a:endParaRPr lang="en-US" sz="1600" dirty="0"/>
          </a:p>
          <a:p>
            <a:pPr marL="158750" indent="0">
              <a:buNone/>
            </a:pPr>
            <a:r>
              <a:rPr lang="en-US" sz="1600" dirty="0"/>
              <a:t>We use this reference to access and modify any of the object’s attributes.</a:t>
            </a:r>
          </a:p>
          <a:p>
            <a:pPr marL="158750" indent="0">
              <a:buNone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Self Keyword</a:t>
            </a:r>
          </a:p>
        </p:txBody>
      </p:sp>
    </p:spTree>
    <p:extLst>
      <p:ext uri="{BB962C8B-B14F-4D97-AF65-F5344CB8AC3E}">
        <p14:creationId xmlns:p14="http://schemas.microsoft.com/office/powerpoint/2010/main" val="3606169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These are function that start and end with double underscores.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These functions are predefined in Python and provide a wide range of uses.</a:t>
            </a:r>
            <a:br>
              <a:rPr lang="en-US" sz="1600" dirty="0"/>
            </a:br>
            <a:r>
              <a:rPr lang="en-US" sz="1600" dirty="0"/>
              <a:t>Examples:</a:t>
            </a:r>
            <a:br>
              <a:rPr lang="en-US" sz="1600" dirty="0"/>
            </a:br>
            <a:r>
              <a:rPr lang="en-US" sz="1600" dirty="0"/>
              <a:t>	__</a:t>
            </a:r>
            <a:r>
              <a:rPr lang="en-US" sz="1600" dirty="0" err="1"/>
              <a:t>init</a:t>
            </a:r>
            <a:r>
              <a:rPr lang="en-US" sz="1600" dirty="0"/>
              <a:t>__ </a:t>
            </a:r>
            <a:r>
              <a:rPr lang="en-US" sz="1600" dirty="0">
                <a:sym typeface="Wingdings" panose="05000000000000000000" pitchFamily="2" charset="2"/>
              </a:rPr>
              <a:t> defines the constructor</a:t>
            </a:r>
            <a:br>
              <a:rPr lang="en-US" sz="1600" dirty="0"/>
            </a:br>
            <a:r>
              <a:rPr lang="en-US" sz="1600" dirty="0"/>
              <a:t>	__str__  </a:t>
            </a:r>
            <a:r>
              <a:rPr lang="en-US" sz="1600" dirty="0">
                <a:sym typeface="Wingdings" panose="05000000000000000000" pitchFamily="2" charset="2"/>
              </a:rPr>
              <a:t> is used to represent the object as a string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	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err="1"/>
              <a:t>Dunder</a:t>
            </a:r>
            <a:r>
              <a:rPr lang="en-US" sz="3200" dirty="0"/>
              <a:t>(Special) Methods</a:t>
            </a:r>
          </a:p>
        </p:txBody>
      </p:sp>
    </p:spTree>
    <p:extLst>
      <p:ext uri="{BB962C8B-B14F-4D97-AF65-F5344CB8AC3E}">
        <p14:creationId xmlns:p14="http://schemas.microsoft.com/office/powerpoint/2010/main" val="1968840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723398" y="978100"/>
            <a:ext cx="48627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04.</a:t>
            </a:r>
            <a:br>
              <a:rPr lang="en" dirty="0"/>
            </a:br>
            <a:r>
              <a:rPr lang="en" dirty="0"/>
              <a:t>Python Data structures</a:t>
            </a:r>
            <a:endParaRPr dirty="0"/>
          </a:p>
        </p:txBody>
      </p:sp>
      <p:cxnSp>
        <p:nvCxnSpPr>
          <p:cNvPr id="160" name="Google Shape;160;p32"/>
          <p:cNvCxnSpPr/>
          <p:nvPr/>
        </p:nvCxnSpPr>
        <p:spPr>
          <a:xfrm rot="10800000">
            <a:off x="846538" y="3390100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91477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50" y="1307944"/>
            <a:ext cx="7703700" cy="3227700"/>
          </a:xfrm>
        </p:spPr>
        <p:txBody>
          <a:bodyPr/>
          <a:lstStyle/>
          <a:p>
            <a:r>
              <a:rPr lang="en-US" sz="1600" dirty="0">
                <a:sym typeface="Wingdings" panose="05000000000000000000" pitchFamily="2" charset="2"/>
              </a:rPr>
              <a:t>A linear data structure that can store multiple variables.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 err="1">
                <a:sym typeface="Wingdings" panose="05000000000000000000" pitchFamily="2" charset="2"/>
              </a:rPr>
              <a:t>my_list</a:t>
            </a:r>
            <a:r>
              <a:rPr lang="en-US" sz="1600" dirty="0">
                <a:sym typeface="Wingdings" panose="05000000000000000000" pitchFamily="2" charset="2"/>
              </a:rPr>
              <a:t> = [1, 2, 3]	# creates a list with three items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 err="1">
                <a:sym typeface="Wingdings" panose="05000000000000000000" pitchFamily="2" charset="2"/>
              </a:rPr>
              <a:t>my_list</a:t>
            </a:r>
            <a:r>
              <a:rPr lang="en-US" sz="1600" dirty="0">
                <a:sym typeface="Wingdings" panose="05000000000000000000" pitchFamily="2" charset="2"/>
              </a:rPr>
              <a:t>[0:1]		# returns 1,2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 err="1">
                <a:sym typeface="Wingdings" panose="05000000000000000000" pitchFamily="2" charset="2"/>
              </a:rPr>
              <a:t>my_list.append</a:t>
            </a:r>
            <a:r>
              <a:rPr lang="en-US" sz="1600" dirty="0">
                <a:sym typeface="Wingdings" panose="05000000000000000000" pitchFamily="2" charset="2"/>
              </a:rPr>
              <a:t>(4)	# modifies list to become [1, 2, 3, 4]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 err="1">
                <a:sym typeface="Wingdings" panose="05000000000000000000" pitchFamily="2" charset="2"/>
              </a:rPr>
              <a:t>my_list.insert</a:t>
            </a:r>
            <a:r>
              <a:rPr lang="en-US" sz="1600" dirty="0">
                <a:sym typeface="Wingdings" panose="05000000000000000000" pitchFamily="2" charset="2"/>
              </a:rPr>
              <a:t>(2, 2.5)	# insert value 3.5 at index 2  [1, 2, 2.5, 3, 4]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 err="1">
                <a:sym typeface="Wingdings" panose="05000000000000000000" pitchFamily="2" charset="2"/>
              </a:rPr>
              <a:t>my_list.index</a:t>
            </a:r>
            <a:r>
              <a:rPr lang="en-US" sz="1600" dirty="0">
                <a:sym typeface="Wingdings" panose="05000000000000000000" pitchFamily="2" charset="2"/>
              </a:rPr>
              <a:t>(2.5)	# finds the index of the first occurrence of 2.5  2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	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81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ym typeface="Wingdings" panose="05000000000000000000" pitchFamily="2" charset="2"/>
              </a:rPr>
              <a:t>Similar to a list but is immutable, so when created it can never be changed.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Created using parenthesis instead of square brackets: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 err="1">
                <a:sym typeface="Wingdings" panose="05000000000000000000" pitchFamily="2" charset="2"/>
              </a:rPr>
              <a:t>my_tuple</a:t>
            </a:r>
            <a:r>
              <a:rPr lang="en-US" sz="1600" dirty="0">
                <a:sym typeface="Wingdings" panose="05000000000000000000" pitchFamily="2" charset="2"/>
              </a:rPr>
              <a:t> = (1,2,3)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 err="1">
                <a:sym typeface="Wingdings" panose="05000000000000000000" pitchFamily="2" charset="2"/>
              </a:rPr>
              <a:t>my_tuple</a:t>
            </a:r>
            <a:r>
              <a:rPr lang="en-US" sz="1600" dirty="0">
                <a:sym typeface="Wingdings" panose="05000000000000000000" pitchFamily="2" charset="2"/>
              </a:rPr>
              <a:t>[0] 		# returns 1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 err="1">
                <a:sym typeface="Wingdings" panose="05000000000000000000" pitchFamily="2" charset="2"/>
              </a:rPr>
              <a:t>my_tuple</a:t>
            </a:r>
            <a:r>
              <a:rPr lang="en-US" sz="1600" dirty="0">
                <a:sym typeface="Wingdings" panose="05000000000000000000" pitchFamily="2" charset="2"/>
              </a:rPr>
              <a:t>[1] = 2		# results in an error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	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2500" y="393075"/>
            <a:ext cx="5559000" cy="579900"/>
          </a:xfrm>
        </p:spPr>
        <p:txBody>
          <a:bodyPr/>
          <a:lstStyle/>
          <a:p>
            <a:r>
              <a:rPr lang="en-US" sz="3200" dirty="0"/>
              <a:t>Tuple</a:t>
            </a:r>
          </a:p>
        </p:txBody>
      </p:sp>
    </p:spTree>
    <p:extLst>
      <p:ext uri="{BB962C8B-B14F-4D97-AF65-F5344CB8AC3E}">
        <p14:creationId xmlns:p14="http://schemas.microsoft.com/office/powerpoint/2010/main" val="1453441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ym typeface="Wingdings" panose="05000000000000000000" pitchFamily="2" charset="2"/>
              </a:rPr>
              <a:t>Operates in a FIFO (First In First Out) manner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We can import Queue library to use queues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 err="1">
                <a:sym typeface="Wingdings" panose="05000000000000000000" pitchFamily="2" charset="2"/>
              </a:rPr>
              <a:t>my_q</a:t>
            </a:r>
            <a:r>
              <a:rPr lang="en-US" sz="1600" dirty="0">
                <a:sym typeface="Wingdings" panose="05000000000000000000" pitchFamily="2" charset="2"/>
              </a:rPr>
              <a:t> = </a:t>
            </a:r>
            <a:r>
              <a:rPr lang="en-US" sz="1600" dirty="0" err="1">
                <a:sym typeface="Wingdings" panose="05000000000000000000" pitchFamily="2" charset="2"/>
              </a:rPr>
              <a:t>queue.Queue</a:t>
            </a:r>
            <a:r>
              <a:rPr lang="en-US" sz="1600" dirty="0">
                <a:sym typeface="Wingdings" panose="05000000000000000000" pitchFamily="2" charset="2"/>
              </a:rPr>
              <a:t>()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Methods: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put()  adds item to queue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get()  removes item from queue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empty()  checks if queue is empty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	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4163925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819F40-11EF-4296-985D-BBACD4CB7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Operates in a LIFO (Last In First Out) manner</a:t>
            </a:r>
          </a:p>
          <a:p>
            <a:endParaRPr lang="en-US" sz="1600" dirty="0"/>
          </a:p>
          <a:p>
            <a:r>
              <a:rPr lang="en-US" sz="1600" dirty="0"/>
              <a:t>There is no stack class in python, but we can use lists to serve the same purpose.</a:t>
            </a:r>
          </a:p>
          <a:p>
            <a:endParaRPr lang="en-US" sz="1600" dirty="0"/>
          </a:p>
          <a:p>
            <a:r>
              <a:rPr lang="en-US" sz="1600" dirty="0">
                <a:sym typeface="Wingdings" panose="05000000000000000000" pitchFamily="2" charset="2"/>
              </a:rPr>
              <a:t>Methods </a:t>
            </a:r>
            <a:r>
              <a:rPr lang="en-US" sz="1600" dirty="0"/>
              <a:t>:</a:t>
            </a:r>
          </a:p>
          <a:p>
            <a:pPr lvl="1"/>
            <a:r>
              <a:rPr lang="en-US" sz="1800" dirty="0"/>
              <a:t>append() </a:t>
            </a:r>
            <a:r>
              <a:rPr lang="en-US" sz="1800" dirty="0">
                <a:sym typeface="Wingdings" panose="05000000000000000000" pitchFamily="2" charset="2"/>
              </a:rPr>
              <a:t> to add an element to the top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pop()  to remove the top element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48C1-37AF-410B-ABF1-5BA40C5B7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462648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819F40-11EF-4296-985D-BBACD4CB7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Using a list to implement a stack is efficient since lists are designed to have elements at the last index removed.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Queue module is designed to efficiently handle First In First Out operations.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348C1-37AF-410B-ABF1-5BA40C5B7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421770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A2F96-A828-4AC1-AE9B-BBC9E2EF5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50" y="1570157"/>
            <a:ext cx="7703700" cy="3227700"/>
          </a:xfrm>
        </p:spPr>
        <p:txBody>
          <a:bodyPr/>
          <a:lstStyle/>
          <a:p>
            <a:r>
              <a:rPr lang="en-US" sz="1800" dirty="0">
                <a:solidFill>
                  <a:schemeClr val="bg2"/>
                </a:solidFill>
              </a:rPr>
              <a:t>Basic programming knowledge (conditions, loops)</a:t>
            </a:r>
          </a:p>
          <a:p>
            <a:r>
              <a:rPr lang="en-US" sz="1800" dirty="0">
                <a:solidFill>
                  <a:schemeClr val="bg2"/>
                </a:solidFill>
              </a:rPr>
              <a:t>Python data structures (lists, </a:t>
            </a:r>
            <a:r>
              <a:rPr lang="en-US" sz="1800" dirty="0" err="1">
                <a:solidFill>
                  <a:schemeClr val="bg2"/>
                </a:solidFill>
              </a:rPr>
              <a:t>dicts</a:t>
            </a:r>
            <a:r>
              <a:rPr lang="en-US" sz="1800" dirty="0">
                <a:solidFill>
                  <a:schemeClr val="bg2"/>
                </a:solidFill>
              </a:rPr>
              <a:t>, sets, etc.)</a:t>
            </a:r>
          </a:p>
          <a:p>
            <a:r>
              <a:rPr lang="en-US" sz="1800" dirty="0">
                <a:solidFill>
                  <a:schemeClr val="bg2"/>
                </a:solidFill>
              </a:rPr>
              <a:t>OOP basic knowledge</a:t>
            </a:r>
            <a:br>
              <a:rPr lang="en-US" sz="1800" dirty="0">
                <a:solidFill>
                  <a:schemeClr val="bg2"/>
                </a:solidFill>
              </a:rPr>
            </a:br>
            <a:br>
              <a:rPr lang="en-US" sz="1800" dirty="0">
                <a:solidFill>
                  <a:schemeClr val="bg2"/>
                </a:solidFill>
              </a:rPr>
            </a:br>
            <a:br>
              <a:rPr lang="en-US" sz="1800" dirty="0">
                <a:solidFill>
                  <a:schemeClr val="bg2"/>
                </a:solidFill>
              </a:rPr>
            </a:br>
            <a:r>
              <a:rPr lang="en-US" sz="1800" dirty="0">
                <a:solidFill>
                  <a:schemeClr val="bg2"/>
                </a:solidFill>
              </a:rPr>
              <a:t>Which I will go through quickly today</a:t>
            </a:r>
          </a:p>
        </p:txBody>
      </p: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1792500" y="662432"/>
            <a:ext cx="5559000" cy="5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Prerequisites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417820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150" y="1107917"/>
            <a:ext cx="7703700" cy="3528375"/>
          </a:xfrm>
        </p:spPr>
        <p:txBody>
          <a:bodyPr/>
          <a:lstStyle/>
          <a:p>
            <a:r>
              <a:rPr lang="en-US" sz="1600" dirty="0">
                <a:sym typeface="Wingdings" panose="05000000000000000000" pitchFamily="2" charset="2"/>
              </a:rPr>
              <a:t>Stores unique, unordered sets of items.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Declared as in: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 err="1">
                <a:sym typeface="Wingdings" panose="05000000000000000000" pitchFamily="2" charset="2"/>
              </a:rPr>
              <a:t>my_set</a:t>
            </a:r>
            <a:r>
              <a:rPr lang="en-US" sz="1600" dirty="0">
                <a:sym typeface="Wingdings" panose="05000000000000000000" pitchFamily="2" charset="2"/>
              </a:rPr>
              <a:t> = { ‘a’, ‘c’, ‘e’}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Methods:</a:t>
            </a:r>
          </a:p>
          <a:p>
            <a:pPr lvl="1"/>
            <a:r>
              <a:rPr lang="en-US" sz="1800" dirty="0" err="1">
                <a:sym typeface="Wingdings" panose="05000000000000000000" pitchFamily="2" charset="2"/>
              </a:rPr>
              <a:t>my_set.add</a:t>
            </a:r>
            <a:r>
              <a:rPr lang="en-US" sz="1800" dirty="0">
                <a:sym typeface="Wingdings" panose="05000000000000000000" pitchFamily="2" charset="2"/>
              </a:rPr>
              <a:t>(‘b’)  adds element b to </a:t>
            </a:r>
            <a:r>
              <a:rPr lang="en-US" sz="1800" dirty="0" err="1">
                <a:sym typeface="Wingdings" panose="05000000000000000000" pitchFamily="2" charset="2"/>
              </a:rPr>
              <a:t>my_set</a:t>
            </a:r>
            <a:endParaRPr lang="en-US" sz="1800" dirty="0">
              <a:sym typeface="Wingdings" panose="05000000000000000000" pitchFamily="2" charset="2"/>
            </a:endParaRPr>
          </a:p>
          <a:p>
            <a:pPr lvl="1"/>
            <a:r>
              <a:rPr lang="en-US" sz="1800" dirty="0" err="1">
                <a:sym typeface="Wingdings" panose="05000000000000000000" pitchFamily="2" charset="2"/>
              </a:rPr>
              <a:t>my_set.remove</a:t>
            </a:r>
            <a:r>
              <a:rPr lang="en-US" sz="1800" dirty="0">
                <a:sym typeface="Wingdings" panose="05000000000000000000" pitchFamily="2" charset="2"/>
              </a:rPr>
              <a:t>(‘c’)  removes element c from </a:t>
            </a:r>
            <a:r>
              <a:rPr lang="en-US" sz="1800" dirty="0" err="1">
                <a:sym typeface="Wingdings" panose="05000000000000000000" pitchFamily="2" charset="2"/>
              </a:rPr>
              <a:t>my_set</a:t>
            </a:r>
            <a:endParaRPr lang="en-US" sz="1800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set1.intersection(set2)  returns a set of common elements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set1.union(set2)  returns a set of all elements of both sets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	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2500" y="393075"/>
            <a:ext cx="5559000" cy="579900"/>
          </a:xfrm>
        </p:spPr>
        <p:txBody>
          <a:bodyPr/>
          <a:lstStyle/>
          <a:p>
            <a:r>
              <a:rPr lang="en-US" sz="3200" dirty="0"/>
              <a:t>Sets</a:t>
            </a:r>
          </a:p>
        </p:txBody>
      </p:sp>
    </p:spTree>
    <p:extLst>
      <p:ext uri="{BB962C8B-B14F-4D97-AF65-F5344CB8AC3E}">
        <p14:creationId xmlns:p14="http://schemas.microsoft.com/office/powerpoint/2010/main" val="3708199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ym typeface="Wingdings" panose="05000000000000000000" pitchFamily="2" charset="2"/>
              </a:rPr>
              <a:t>Uses key and value pairs to access the values.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Declared as :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 err="1">
                <a:sym typeface="Wingdings" panose="05000000000000000000" pitchFamily="2" charset="2"/>
              </a:rPr>
              <a:t>my_dict</a:t>
            </a:r>
            <a:r>
              <a:rPr lang="en-US" sz="1600" dirty="0">
                <a:sym typeface="Wingdings" panose="05000000000000000000" pitchFamily="2" charset="2"/>
              </a:rPr>
              <a:t> = { “a” : 1 , “b” : 2, “c” : 3 }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Access: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 err="1">
                <a:sym typeface="Wingdings" panose="05000000000000000000" pitchFamily="2" charset="2"/>
              </a:rPr>
              <a:t>my_dict</a:t>
            </a:r>
            <a:r>
              <a:rPr lang="en-US" sz="1600" dirty="0">
                <a:sym typeface="Wingdings" panose="05000000000000000000" pitchFamily="2" charset="2"/>
              </a:rPr>
              <a:t>[“a”]  returns 1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br>
              <a:rPr lang="en-US" sz="1800" dirty="0">
                <a:sym typeface="Wingdings" panose="05000000000000000000" pitchFamily="2" charset="2"/>
              </a:rPr>
            </a:b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Assignment of new values: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 err="1">
                <a:sym typeface="Wingdings" panose="05000000000000000000" pitchFamily="2" charset="2"/>
              </a:rPr>
              <a:t>my_dict</a:t>
            </a:r>
            <a:r>
              <a:rPr lang="en-US" sz="1800" dirty="0">
                <a:sym typeface="Wingdings" panose="05000000000000000000" pitchFamily="2" charset="2"/>
              </a:rPr>
              <a:t>[“d”] = 4  adds the new pair to the </a:t>
            </a:r>
            <a:r>
              <a:rPr lang="en-US" sz="1800" dirty="0" err="1">
                <a:sym typeface="Wingdings" panose="05000000000000000000" pitchFamily="2" charset="2"/>
              </a:rPr>
              <a:t>dict</a:t>
            </a:r>
            <a:br>
              <a:rPr lang="en-US" sz="1800" dirty="0">
                <a:sym typeface="Wingdings" panose="05000000000000000000" pitchFamily="2" charset="2"/>
              </a:rPr>
            </a:b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	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2500" y="393075"/>
            <a:ext cx="5559000" cy="579900"/>
          </a:xfrm>
        </p:spPr>
        <p:txBody>
          <a:bodyPr/>
          <a:lstStyle/>
          <a:p>
            <a:r>
              <a:rPr lang="en-US" sz="3200" dirty="0"/>
              <a:t>Dictionaries</a:t>
            </a:r>
          </a:p>
        </p:txBody>
      </p:sp>
    </p:spTree>
    <p:extLst>
      <p:ext uri="{BB962C8B-B14F-4D97-AF65-F5344CB8AC3E}">
        <p14:creationId xmlns:p14="http://schemas.microsoft.com/office/powerpoint/2010/main" val="2958119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sym typeface="Wingdings" panose="05000000000000000000" pitchFamily="2" charset="2"/>
              </a:rPr>
              <a:t>my_dict.keys</a:t>
            </a:r>
            <a:r>
              <a:rPr lang="en-US" sz="1600" dirty="0">
                <a:sym typeface="Wingdings" panose="05000000000000000000" pitchFamily="2" charset="2"/>
              </a:rPr>
              <a:t>()  returns a list of all keys in the dictionary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 err="1">
                <a:sym typeface="Wingdings" panose="05000000000000000000" pitchFamily="2" charset="2"/>
              </a:rPr>
              <a:t>my_dict.values</a:t>
            </a:r>
            <a:r>
              <a:rPr lang="en-US" sz="1600" dirty="0">
                <a:sym typeface="Wingdings" panose="05000000000000000000" pitchFamily="2" charset="2"/>
              </a:rPr>
              <a:t>()  returns a list of all values in the dictionary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 err="1">
                <a:sym typeface="Wingdings" panose="05000000000000000000" pitchFamily="2" charset="2"/>
              </a:rPr>
              <a:t>my_dict.items</a:t>
            </a:r>
            <a:r>
              <a:rPr lang="en-US" sz="1600" dirty="0">
                <a:sym typeface="Wingdings" panose="05000000000000000000" pitchFamily="2" charset="2"/>
              </a:rPr>
              <a:t>()  returns a list of all keys and values in the dictionary</a:t>
            </a:r>
            <a:br>
              <a:rPr lang="en-US" sz="1600" dirty="0">
                <a:sym typeface="Wingdings" panose="05000000000000000000" pitchFamily="2" charset="2"/>
              </a:rPr>
            </a:b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 err="1">
                <a:sym typeface="Wingdings" panose="05000000000000000000" pitchFamily="2" charset="2"/>
              </a:rPr>
              <a:t>len</a:t>
            </a:r>
            <a:r>
              <a:rPr lang="en-US" sz="1600" dirty="0">
                <a:sym typeface="Wingdings" panose="05000000000000000000" pitchFamily="2" charset="2"/>
              </a:rPr>
              <a:t>(</a:t>
            </a:r>
            <a:r>
              <a:rPr lang="en-US" sz="1600" dirty="0" err="1">
                <a:sym typeface="Wingdings" panose="05000000000000000000" pitchFamily="2" charset="2"/>
              </a:rPr>
              <a:t>my_dict</a:t>
            </a:r>
            <a:r>
              <a:rPr lang="en-US" sz="1600" dirty="0">
                <a:sym typeface="Wingdings" panose="05000000000000000000" pitchFamily="2" charset="2"/>
              </a:rPr>
              <a:t>)  finds the number of entries in the dictionary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	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EA52-3220-4FB8-AED6-0336B4F3D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2500" y="393075"/>
            <a:ext cx="5559000" cy="579900"/>
          </a:xfrm>
        </p:spPr>
        <p:txBody>
          <a:bodyPr/>
          <a:lstStyle/>
          <a:p>
            <a:r>
              <a:rPr lang="en-US" sz="3200" dirty="0"/>
              <a:t>Dictionaries</a:t>
            </a:r>
          </a:p>
        </p:txBody>
      </p:sp>
    </p:spTree>
    <p:extLst>
      <p:ext uri="{BB962C8B-B14F-4D97-AF65-F5344CB8AC3E}">
        <p14:creationId xmlns:p14="http://schemas.microsoft.com/office/powerpoint/2010/main" val="1850866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723398" y="978100"/>
            <a:ext cx="48627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05.</a:t>
            </a:r>
            <a:br>
              <a:rPr lang="en" dirty="0"/>
            </a:br>
            <a:r>
              <a:rPr lang="en" dirty="0"/>
              <a:t>Packages and modules</a:t>
            </a:r>
            <a:endParaRPr dirty="0"/>
          </a:p>
        </p:txBody>
      </p:sp>
      <p:cxnSp>
        <p:nvCxnSpPr>
          <p:cNvPr id="160" name="Google Shape;160;p32"/>
          <p:cNvCxnSpPr/>
          <p:nvPr/>
        </p:nvCxnSpPr>
        <p:spPr>
          <a:xfrm rot="10800000">
            <a:off x="846538" y="3390100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31440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21182-07F6-4BCE-B113-EE3EA08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150" y="631834"/>
            <a:ext cx="7703700" cy="3227700"/>
          </a:xfrm>
        </p:spPr>
        <p:txBody>
          <a:bodyPr/>
          <a:lstStyle/>
          <a:p>
            <a:r>
              <a:rPr lang="en-US" sz="2000" dirty="0">
                <a:sym typeface="Wingdings" panose="05000000000000000000" pitchFamily="2" charset="2"/>
              </a:rPr>
              <a:t>They are prewritten code that we can use to do some tasks.</a:t>
            </a:r>
            <a:br>
              <a:rPr lang="en-US" sz="2000" dirty="0">
                <a:sym typeface="Wingdings" panose="05000000000000000000" pitchFamily="2" charset="2"/>
              </a:rPr>
            </a:b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We can use a Module by: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Importing  import math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Then using members of the module  </a:t>
            </a:r>
            <a:br>
              <a:rPr lang="en-US" sz="2200" dirty="0">
                <a:sym typeface="Wingdings" panose="05000000000000000000" pitchFamily="2" charset="2"/>
              </a:rPr>
            </a:br>
            <a:r>
              <a:rPr lang="en-US" sz="2200" dirty="0">
                <a:sym typeface="Wingdings" panose="05000000000000000000" pitchFamily="2" charset="2"/>
              </a:rPr>
              <a:t>PI = </a:t>
            </a:r>
            <a:r>
              <a:rPr lang="en-US" sz="2200" dirty="0" err="1">
                <a:sym typeface="Wingdings" panose="05000000000000000000" pitchFamily="2" charset="2"/>
              </a:rPr>
              <a:t>math.pi</a:t>
            </a:r>
            <a:r>
              <a:rPr lang="en-US" sz="2200" dirty="0">
                <a:sym typeface="Wingdings" panose="05000000000000000000" pitchFamily="2" charset="2"/>
              </a:rPr>
              <a:t>	# PI = 3.141592653589793</a:t>
            </a:r>
            <a:br>
              <a:rPr lang="en-US" sz="2200" dirty="0">
                <a:sym typeface="Wingdings" panose="05000000000000000000" pitchFamily="2" charset="2"/>
              </a:rPr>
            </a:br>
            <a:endParaRPr lang="en-US" sz="22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We can also use keywords like as or from</a:t>
            </a:r>
            <a:br>
              <a:rPr lang="en-US" sz="2000" dirty="0">
                <a:sym typeface="Wingdings" panose="05000000000000000000" pitchFamily="2" charset="2"/>
              </a:rPr>
            </a:b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Packages consist of multiple modules and are used for further organization</a:t>
            </a:r>
          </a:p>
        </p:txBody>
      </p:sp>
    </p:spTree>
    <p:extLst>
      <p:ext uri="{BB962C8B-B14F-4D97-AF65-F5344CB8AC3E}">
        <p14:creationId xmlns:p14="http://schemas.microsoft.com/office/powerpoint/2010/main" val="2579581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56"/>
          <p:cNvSpPr txBox="1">
            <a:spLocks noGrp="1"/>
          </p:cNvSpPr>
          <p:nvPr>
            <p:ph type="title"/>
          </p:nvPr>
        </p:nvSpPr>
        <p:spPr>
          <a:xfrm>
            <a:off x="1816350" y="366437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091" name="Google Shape;2091;p56"/>
          <p:cNvSpPr txBox="1">
            <a:spLocks noGrp="1"/>
          </p:cNvSpPr>
          <p:nvPr>
            <p:ph type="subTitle" idx="1"/>
          </p:nvPr>
        </p:nvSpPr>
        <p:spPr>
          <a:xfrm>
            <a:off x="2410650" y="2341212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092" name="Google Shape;2092;p56"/>
          <p:cNvSpPr txBox="1"/>
          <p:nvPr/>
        </p:nvSpPr>
        <p:spPr>
          <a:xfrm>
            <a:off x="3176250" y="4315715"/>
            <a:ext cx="27915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Please keep this slide for attribution</a:t>
            </a:r>
            <a:endParaRPr sz="12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93" name="Google Shape;2093;p56"/>
          <p:cNvSpPr/>
          <p:nvPr/>
        </p:nvSpPr>
        <p:spPr>
          <a:xfrm>
            <a:off x="3725159" y="182629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4" name="Google Shape;2094;p56"/>
          <p:cNvGrpSpPr/>
          <p:nvPr/>
        </p:nvGrpSpPr>
        <p:grpSpPr>
          <a:xfrm>
            <a:off x="4174631" y="1826299"/>
            <a:ext cx="346056" cy="345674"/>
            <a:chOff x="3303268" y="3817349"/>
            <a:chExt cx="346056" cy="345674"/>
          </a:xfrm>
        </p:grpSpPr>
        <p:sp>
          <p:nvSpPr>
            <p:cNvPr id="2095" name="Google Shape;2095;p5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9" name="Google Shape;2099;p56"/>
          <p:cNvGrpSpPr/>
          <p:nvPr/>
        </p:nvGrpSpPr>
        <p:grpSpPr>
          <a:xfrm>
            <a:off x="4623720" y="1826299"/>
            <a:ext cx="346056" cy="345674"/>
            <a:chOff x="3752358" y="3817349"/>
            <a:chExt cx="346056" cy="345674"/>
          </a:xfrm>
        </p:grpSpPr>
        <p:sp>
          <p:nvSpPr>
            <p:cNvPr id="2100" name="Google Shape;2100;p5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4" name="Google Shape;2104;p56"/>
          <p:cNvGrpSpPr/>
          <p:nvPr/>
        </p:nvGrpSpPr>
        <p:grpSpPr>
          <a:xfrm>
            <a:off x="5072810" y="1826299"/>
            <a:ext cx="346024" cy="345674"/>
            <a:chOff x="4201447" y="3817349"/>
            <a:chExt cx="346024" cy="345674"/>
          </a:xfrm>
        </p:grpSpPr>
        <p:sp>
          <p:nvSpPr>
            <p:cNvPr id="2105" name="Google Shape;2105;p5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A2F96-A828-4AC1-AE9B-BBC9E2EF5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150" y="2467246"/>
            <a:ext cx="7703700" cy="3227700"/>
          </a:xfrm>
        </p:spPr>
        <p:txBody>
          <a:bodyPr/>
          <a:lstStyle/>
          <a:p>
            <a:pPr marL="158750" indent="0">
              <a:buNone/>
            </a:pPr>
            <a:r>
              <a:rPr lang="en-US" sz="2800" b="1" i="0" dirty="0">
                <a:effectLst/>
                <a:latin typeface="-apple-system"/>
              </a:rPr>
              <a:t>Advance Your Skills in Python:</a:t>
            </a:r>
          </a:p>
          <a:p>
            <a:pPr marL="158750" indent="0">
              <a:buNone/>
            </a:pPr>
            <a:br>
              <a:rPr lang="en-US" sz="1800" dirty="0">
                <a:solidFill>
                  <a:schemeClr val="bg2"/>
                </a:solidFill>
              </a:rPr>
            </a:br>
            <a:r>
              <a:rPr lang="en-US" sz="1800" dirty="0">
                <a:solidFill>
                  <a:schemeClr val="bg2"/>
                </a:solidFill>
              </a:rPr>
              <a:t>https://www.linkedin.com/learning/paths/advance-your-skills-in-python-8969631</a:t>
            </a:r>
          </a:p>
        </p:txBody>
      </p:sp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1792500" y="1172660"/>
            <a:ext cx="5559000" cy="5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Reference course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02354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1146725" y="2083074"/>
            <a:ext cx="6850500" cy="1650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Lesson 1:</a:t>
            </a:r>
            <a:br>
              <a:rPr lang="en" sz="4000" dirty="0"/>
            </a:br>
            <a:br>
              <a:rPr lang="en" sz="4000" dirty="0"/>
            </a:br>
            <a:r>
              <a:rPr lang="en" sz="4000" dirty="0"/>
              <a:t>Foundations with real-world examples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80276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subTitle" idx="7"/>
          </p:nvPr>
        </p:nvSpPr>
        <p:spPr>
          <a:xfrm>
            <a:off x="2066425" y="3227445"/>
            <a:ext cx="2334000" cy="7548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/>
              <a:t>04.</a:t>
            </a:r>
            <a:endParaRPr sz="2800"/>
          </a:p>
        </p:txBody>
      </p:sp>
      <p:sp>
        <p:nvSpPr>
          <p:cNvPr id="198" name="Google Shape;198;p36"/>
          <p:cNvSpPr txBox="1">
            <a:spLocks noGrp="1"/>
          </p:cNvSpPr>
          <p:nvPr>
            <p:ph type="subTitle" idx="8"/>
          </p:nvPr>
        </p:nvSpPr>
        <p:spPr>
          <a:xfrm>
            <a:off x="4742813" y="3227445"/>
            <a:ext cx="2334000" cy="7548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/>
              <a:t>05.</a:t>
            </a:r>
            <a:endParaRPr sz="2800"/>
          </a:p>
        </p:txBody>
      </p:sp>
      <p:sp>
        <p:nvSpPr>
          <p:cNvPr id="200" name="Google Shape;200;p36"/>
          <p:cNvSpPr txBox="1">
            <a:spLocks noGrp="1"/>
          </p:cNvSpPr>
          <p:nvPr>
            <p:ph type="subTitle" idx="13"/>
          </p:nvPr>
        </p:nvSpPr>
        <p:spPr>
          <a:xfrm>
            <a:off x="723400" y="1666280"/>
            <a:ext cx="2334000" cy="7548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/>
              <a:t>01.</a:t>
            </a:r>
            <a:endParaRPr sz="2800"/>
          </a:p>
        </p:txBody>
      </p:sp>
      <p:sp>
        <p:nvSpPr>
          <p:cNvPr id="201" name="Google Shape;201;p36"/>
          <p:cNvSpPr txBox="1">
            <a:spLocks noGrp="1"/>
          </p:cNvSpPr>
          <p:nvPr>
            <p:ph type="subTitle" idx="14"/>
          </p:nvPr>
        </p:nvSpPr>
        <p:spPr>
          <a:xfrm>
            <a:off x="3399788" y="1666280"/>
            <a:ext cx="2334000" cy="7548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/>
              <a:t>02.</a:t>
            </a:r>
            <a:endParaRPr sz="2800"/>
          </a:p>
        </p:txBody>
      </p:sp>
      <p:sp>
        <p:nvSpPr>
          <p:cNvPr id="202" name="Google Shape;202;p36"/>
          <p:cNvSpPr txBox="1">
            <a:spLocks noGrp="1"/>
          </p:cNvSpPr>
          <p:nvPr>
            <p:ph type="subTitle" idx="15"/>
          </p:nvPr>
        </p:nvSpPr>
        <p:spPr>
          <a:xfrm>
            <a:off x="6086719" y="1666280"/>
            <a:ext cx="2334000" cy="7548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/>
              <a:t>03.</a:t>
            </a:r>
            <a:endParaRPr sz="2800"/>
          </a:p>
        </p:txBody>
      </p:sp>
      <p:sp>
        <p:nvSpPr>
          <p:cNvPr id="203" name="Google Shape;203;p36"/>
          <p:cNvSpPr txBox="1">
            <a:spLocks noGrp="1"/>
          </p:cNvSpPr>
          <p:nvPr>
            <p:ph type="subTitle" idx="1"/>
          </p:nvPr>
        </p:nvSpPr>
        <p:spPr>
          <a:xfrm>
            <a:off x="2066425" y="3717989"/>
            <a:ext cx="233400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sz="2400" dirty="0"/>
              <a:t>Python data structures recap</a:t>
            </a:r>
          </a:p>
        </p:txBody>
      </p:sp>
      <p:sp>
        <p:nvSpPr>
          <p:cNvPr id="204" name="Google Shape;204;p36"/>
          <p:cNvSpPr txBox="1">
            <a:spLocks noGrp="1"/>
          </p:cNvSpPr>
          <p:nvPr>
            <p:ph type="subTitle" idx="2"/>
          </p:nvPr>
        </p:nvSpPr>
        <p:spPr>
          <a:xfrm>
            <a:off x="4742813" y="3717989"/>
            <a:ext cx="233400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sz="2000" b="0" i="0" dirty="0">
                <a:solidFill>
                  <a:srgbClr val="FFFFFF"/>
                </a:solidFill>
                <a:effectLst/>
                <a:latin typeface="Muli"/>
                <a:ea typeface="Muli"/>
                <a:cs typeface="Muli"/>
              </a:rPr>
              <a:t>Modules and Packages</a:t>
            </a:r>
            <a:endParaRPr lang="en-US" sz="1800" dirty="0">
              <a:effectLst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subTitle" idx="4"/>
          </p:nvPr>
        </p:nvSpPr>
        <p:spPr>
          <a:xfrm>
            <a:off x="723400" y="2156740"/>
            <a:ext cx="233400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Basics</a:t>
            </a:r>
            <a:endParaRPr sz="2000"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subTitle" idx="5"/>
          </p:nvPr>
        </p:nvSpPr>
        <p:spPr>
          <a:xfrm>
            <a:off x="3399788" y="2156740"/>
            <a:ext cx="233400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Functions</a:t>
            </a:r>
            <a:endParaRPr sz="2000"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6"/>
          </p:nvPr>
        </p:nvSpPr>
        <p:spPr>
          <a:xfrm>
            <a:off x="6086720" y="2156740"/>
            <a:ext cx="233400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sz="2400" b="0" i="0" dirty="0">
                <a:solidFill>
                  <a:srgbClr val="FFFFFF"/>
                </a:solidFill>
                <a:effectLst/>
                <a:latin typeface="Muli"/>
                <a:ea typeface="Muli"/>
                <a:cs typeface="Muli"/>
              </a:rPr>
              <a:t>Classes and objects</a:t>
            </a:r>
            <a:endParaRPr lang="en-US" sz="2000" dirty="0">
              <a:effectLst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209" name="Google Shape;209;p36"/>
          <p:cNvSpPr txBox="1">
            <a:spLocks noGrp="1"/>
          </p:cNvSpPr>
          <p:nvPr>
            <p:ph type="ctrTitle"/>
          </p:nvPr>
        </p:nvSpPr>
        <p:spPr>
          <a:xfrm>
            <a:off x="723400" y="393075"/>
            <a:ext cx="76971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Topics covered today</a:t>
            </a:r>
            <a:endParaRPr sz="2800" dirty="0"/>
          </a:p>
        </p:txBody>
      </p:sp>
      <p:cxnSp>
        <p:nvCxnSpPr>
          <p:cNvPr id="210" name="Google Shape;210;p36"/>
          <p:cNvCxnSpPr/>
          <p:nvPr/>
        </p:nvCxnSpPr>
        <p:spPr>
          <a:xfrm rot="10800000">
            <a:off x="4228200" y="954315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723398" y="978100"/>
            <a:ext cx="48627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01.</a:t>
            </a:r>
            <a:br>
              <a:rPr lang="en" dirty="0"/>
            </a:br>
            <a:r>
              <a:rPr lang="en" dirty="0"/>
              <a:t>Basics</a:t>
            </a:r>
            <a:endParaRPr dirty="0"/>
          </a:p>
        </p:txBody>
      </p:sp>
      <p:cxnSp>
        <p:nvCxnSpPr>
          <p:cNvPr id="160" name="Google Shape;160;p32"/>
          <p:cNvCxnSpPr/>
          <p:nvPr/>
        </p:nvCxnSpPr>
        <p:spPr>
          <a:xfrm rot="10800000">
            <a:off x="846538" y="3390100"/>
            <a:ext cx="6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/>
          <p:nvPr/>
        </p:nvSpPr>
        <p:spPr>
          <a:xfrm>
            <a:off x="1574425" y="2449000"/>
            <a:ext cx="3131100" cy="2820600"/>
          </a:xfrm>
          <a:prstGeom prst="ellipse">
            <a:avLst/>
          </a:prstGeom>
          <a:gradFill>
            <a:gsLst>
              <a:gs pos="0">
                <a:srgbClr val="1F1040">
                  <a:alpha val="2549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9D7ED1-359B-426C-8339-D80556153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Easily declared as:</a:t>
            </a:r>
            <a:br>
              <a:rPr lang="en-US" sz="1600" dirty="0"/>
            </a:br>
            <a:r>
              <a:rPr lang="en-US" sz="1600" dirty="0"/>
              <a:t>name = “Ahmed”</a:t>
            </a:r>
            <a:br>
              <a:rPr lang="en-US" sz="1600" dirty="0"/>
            </a:br>
            <a:r>
              <a:rPr lang="en-US" sz="1600" dirty="0"/>
              <a:t>age = 17</a:t>
            </a:r>
            <a:br>
              <a:rPr lang="en-US" sz="1600" dirty="0"/>
            </a:br>
            <a:r>
              <a:rPr lang="en-US" sz="1600" dirty="0"/>
              <a:t>healthy = True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Variables help us not repeat ourself 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F3B785-A763-4D0B-BF69-E990B26DC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Variables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/>
          <p:nvPr/>
        </p:nvSpPr>
        <p:spPr>
          <a:xfrm>
            <a:off x="1574425" y="2449000"/>
            <a:ext cx="3131100" cy="2820600"/>
          </a:xfrm>
          <a:prstGeom prst="ellipse">
            <a:avLst/>
          </a:prstGeom>
          <a:gradFill>
            <a:gsLst>
              <a:gs pos="0">
                <a:srgbClr val="1F1040">
                  <a:alpha val="25490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9D7ED1-359B-426C-8339-D80556153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150" y="972975"/>
            <a:ext cx="7703700" cy="3777450"/>
          </a:xfrm>
        </p:spPr>
        <p:txBody>
          <a:bodyPr/>
          <a:lstStyle/>
          <a:p>
            <a:r>
              <a:rPr lang="en-US" sz="1400" dirty="0"/>
              <a:t>We use them to control the flow of the code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Using	</a:t>
            </a:r>
            <a:br>
              <a:rPr lang="en-US" sz="1400" dirty="0"/>
            </a:br>
            <a:r>
              <a:rPr lang="en-US" sz="1400" dirty="0"/>
              <a:t>		if condition1:</a:t>
            </a:r>
            <a:br>
              <a:rPr lang="en-US" sz="1400" dirty="0"/>
            </a:br>
            <a:r>
              <a:rPr lang="en-US" sz="1400" dirty="0"/>
              <a:t>	        	    #clause1</a:t>
            </a:r>
            <a:br>
              <a:rPr lang="en-US" sz="1400" dirty="0"/>
            </a:br>
            <a:r>
              <a:rPr lang="en-US" sz="1400" dirty="0"/>
              <a:t>		</a:t>
            </a:r>
            <a:r>
              <a:rPr lang="en-US" sz="1400" dirty="0" err="1"/>
              <a:t>elif</a:t>
            </a:r>
            <a:r>
              <a:rPr lang="en-US" sz="1400" dirty="0"/>
              <a:t> condition2:</a:t>
            </a:r>
            <a:br>
              <a:rPr lang="en-US" sz="1400" dirty="0"/>
            </a:br>
            <a:r>
              <a:rPr lang="en-US" sz="1400" dirty="0"/>
              <a:t>		    #clause2</a:t>
            </a:r>
            <a:br>
              <a:rPr lang="en-US" sz="1400" dirty="0"/>
            </a:br>
            <a:r>
              <a:rPr lang="en-US" sz="1400" dirty="0"/>
              <a:t>		else:</a:t>
            </a:r>
            <a:br>
              <a:rPr lang="en-US" sz="1400" dirty="0"/>
            </a:br>
            <a:r>
              <a:rPr lang="en-US" sz="1400" dirty="0"/>
              <a:t>		    #clause3</a:t>
            </a:r>
            <a:br>
              <a:rPr lang="en-US" sz="1600" dirty="0"/>
            </a:br>
            <a:endParaRPr lang="en-US" sz="1600" dirty="0"/>
          </a:p>
          <a:p>
            <a:r>
              <a:rPr lang="en-US" sz="1400" dirty="0"/>
              <a:t>A condition can be a comparison </a:t>
            </a:r>
            <a:r>
              <a:rPr lang="en-US" sz="1400" dirty="0">
                <a:sym typeface="Wingdings" panose="05000000000000000000" pitchFamily="2" charset="2"/>
              </a:rPr>
              <a:t> var1 == var2</a:t>
            </a:r>
          </a:p>
          <a:p>
            <a:r>
              <a:rPr lang="en-US" sz="1400" dirty="0">
                <a:sym typeface="Wingdings" panose="05000000000000000000" pitchFamily="2" charset="2"/>
              </a:rPr>
              <a:t>It can be checking a value in a list:</a:t>
            </a:r>
          </a:p>
          <a:p>
            <a:pPr marL="15875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	</a:t>
            </a:r>
            <a:r>
              <a:rPr lang="en-US" sz="1400" dirty="0" err="1">
                <a:sym typeface="Wingdings" panose="05000000000000000000" pitchFamily="2" charset="2"/>
              </a:rPr>
              <a:t>val</a:t>
            </a:r>
            <a:r>
              <a:rPr lang="en-US" sz="1400" dirty="0">
                <a:sym typeface="Wingdings" panose="05000000000000000000" pitchFamily="2" charset="2"/>
              </a:rPr>
              <a:t> = “A”</a:t>
            </a: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400" dirty="0">
                <a:sym typeface="Wingdings" panose="05000000000000000000" pitchFamily="2" charset="2"/>
              </a:rPr>
              <a:t>	</a:t>
            </a:r>
            <a:r>
              <a:rPr lang="en-US" sz="1400" dirty="0" err="1">
                <a:sym typeface="Wingdings" panose="05000000000000000000" pitchFamily="2" charset="2"/>
              </a:rPr>
              <a:t>arr</a:t>
            </a:r>
            <a:r>
              <a:rPr lang="en-US" sz="1400" dirty="0">
                <a:sym typeface="Wingdings" panose="05000000000000000000" pitchFamily="2" charset="2"/>
              </a:rPr>
              <a:t> = [“A”, “B”]</a:t>
            </a:r>
          </a:p>
          <a:p>
            <a:pPr marL="158750" indent="0">
              <a:buNone/>
            </a:pPr>
            <a:r>
              <a:rPr lang="en-US" sz="1400" dirty="0">
                <a:sym typeface="Wingdings" panose="05000000000000000000" pitchFamily="2" charset="2"/>
              </a:rPr>
              <a:t>	if </a:t>
            </a:r>
            <a:r>
              <a:rPr lang="en-US" sz="1400" dirty="0" err="1">
                <a:sym typeface="Wingdings" panose="05000000000000000000" pitchFamily="2" charset="2"/>
              </a:rPr>
              <a:t>val</a:t>
            </a:r>
            <a:r>
              <a:rPr lang="en-US" sz="1400" dirty="0">
                <a:sym typeface="Wingdings" panose="05000000000000000000" pitchFamily="2" charset="2"/>
              </a:rPr>
              <a:t> in </a:t>
            </a:r>
            <a:r>
              <a:rPr lang="en-US" sz="1400" dirty="0" err="1">
                <a:sym typeface="Wingdings" panose="05000000000000000000" pitchFamily="2" charset="2"/>
              </a:rPr>
              <a:t>arr</a:t>
            </a:r>
            <a:r>
              <a:rPr lang="en-US" sz="1400" dirty="0">
                <a:sym typeface="Wingdings" panose="05000000000000000000" pitchFamily="2" charset="2"/>
              </a:rPr>
              <a:t>:	#evaluates to true</a:t>
            </a: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400" dirty="0">
                <a:sym typeface="Wingdings" panose="05000000000000000000" pitchFamily="2" charset="2"/>
              </a:rPr>
              <a:t>	    pass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F3B785-A763-4D0B-BF69-E990B26DC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1071666896"/>
      </p:ext>
    </p:extLst>
  </p:cSld>
  <p:clrMapOvr>
    <a:masterClrMapping/>
  </p:clrMapOvr>
</p:sld>
</file>

<file path=ppt/theme/theme1.xml><?xml version="1.0" encoding="utf-8"?>
<a:theme xmlns:a="http://schemas.openxmlformats.org/drawingml/2006/main" name="Bokeh Lights by Slidesgo">
  <a:themeElements>
    <a:clrScheme name="Simple Light">
      <a:dk1>
        <a:srgbClr val="241251"/>
      </a:dk1>
      <a:lt1>
        <a:srgbClr val="1F1040"/>
      </a:lt1>
      <a:dk2>
        <a:srgbClr val="FFFFFF"/>
      </a:dk2>
      <a:lt2>
        <a:srgbClr val="D2FFFE"/>
      </a:lt2>
      <a:accent1>
        <a:srgbClr val="83F8F8"/>
      </a:accent1>
      <a:accent2>
        <a:srgbClr val="A66EFF"/>
      </a:accent2>
      <a:accent3>
        <a:srgbClr val="241251"/>
      </a:accent3>
      <a:accent4>
        <a:srgbClr val="1F1040"/>
      </a:accent4>
      <a:accent5>
        <a:srgbClr val="D2FFFE"/>
      </a:accent5>
      <a:accent6>
        <a:srgbClr val="A66E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1716</Words>
  <Application>Microsoft Office PowerPoint</Application>
  <PresentationFormat>On-screen Show (16:9)</PresentationFormat>
  <Paragraphs>166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Fira Sans Extra Condensed Medium</vt:lpstr>
      <vt:lpstr>Josefin Sans</vt:lpstr>
      <vt:lpstr>Arial</vt:lpstr>
      <vt:lpstr>-apple-system</vt:lpstr>
      <vt:lpstr>Muli</vt:lpstr>
      <vt:lpstr>Bahiana</vt:lpstr>
      <vt:lpstr>Bokeh Lights by Slidesgo</vt:lpstr>
      <vt:lpstr>Advanced Topics in Python</vt:lpstr>
      <vt:lpstr>Getting to know each other.</vt:lpstr>
      <vt:lpstr>Prerequisites</vt:lpstr>
      <vt:lpstr>Reference course</vt:lpstr>
      <vt:lpstr>Lesson 1:  Foundations with real-world examples</vt:lpstr>
      <vt:lpstr>Topics covered today</vt:lpstr>
      <vt:lpstr>01. Basics</vt:lpstr>
      <vt:lpstr>Variables</vt:lpstr>
      <vt:lpstr>Conditions</vt:lpstr>
      <vt:lpstr>Loops</vt:lpstr>
      <vt:lpstr>02. Functions</vt:lpstr>
      <vt:lpstr>PowerPoint Presentation</vt:lpstr>
      <vt:lpstr>Parameters</vt:lpstr>
      <vt:lpstr>Quick question</vt:lpstr>
      <vt:lpstr>PowerPoint Presentation</vt:lpstr>
      <vt:lpstr>03. Classes and Objects</vt:lpstr>
      <vt:lpstr>Objects</vt:lpstr>
      <vt:lpstr>PowerPoint Presentation</vt:lpstr>
      <vt:lpstr>Dealing with objects</vt:lpstr>
      <vt:lpstr>Mutability</vt:lpstr>
      <vt:lpstr>PowerPoint Presentation</vt:lpstr>
      <vt:lpstr>Self Keyword</vt:lpstr>
      <vt:lpstr>Dunder(Special) Methods</vt:lpstr>
      <vt:lpstr>04. Python Data structures</vt:lpstr>
      <vt:lpstr>Lists</vt:lpstr>
      <vt:lpstr>Tuple</vt:lpstr>
      <vt:lpstr>Queues</vt:lpstr>
      <vt:lpstr>Stack</vt:lpstr>
      <vt:lpstr>But why?</vt:lpstr>
      <vt:lpstr>Sets</vt:lpstr>
      <vt:lpstr>Dictionaries</vt:lpstr>
      <vt:lpstr>Dictionaries</vt:lpstr>
      <vt:lpstr>05. Packages and modules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Topics in Python</dc:title>
  <dc:creator>OmarT</dc:creator>
  <cp:lastModifiedBy>Omar Tariq Ali Musa Mahmoud 1700879</cp:lastModifiedBy>
  <cp:revision>5</cp:revision>
  <dcterms:modified xsi:type="dcterms:W3CDTF">2021-08-13T19:54:31Z</dcterms:modified>
</cp:coreProperties>
</file>